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5" r:id="rId3"/>
    <p:sldId id="282" r:id="rId4"/>
    <p:sldId id="283" r:id="rId5"/>
    <p:sldId id="281" r:id="rId6"/>
    <p:sldId id="280" r:id="rId7"/>
    <p:sldId id="266" r:id="rId8"/>
    <p:sldId id="277" r:id="rId9"/>
    <p:sldId id="278" r:id="rId10"/>
    <p:sldId id="279" r:id="rId11"/>
    <p:sldId id="261" r:id="rId12"/>
    <p:sldId id="258" r:id="rId13"/>
    <p:sldId id="259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-78" y="-4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291065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683398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71429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946478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03899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2684842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36230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2643720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725999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51406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150146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A9EDA-83E3-4C4B-9AF0-6BB269A9C7E4}" type="datetimeFigureOut">
              <a:rPr lang="fr-FR" smtClean="0"/>
              <a:pPr/>
              <a:t>08/01/2016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FFE653-2A86-4635-8F6E-2FF6633BB305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="" xmlns:p14="http://schemas.microsoft.com/office/powerpoint/2010/main" val="771624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685800"/>
            <a:ext cx="10515600" cy="5491163"/>
          </a:xfrm>
        </p:spPr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fr-FR" sz="3600" dirty="0" smtClean="0"/>
              <a:t>Le pitch:</a:t>
            </a:r>
          </a:p>
          <a:p>
            <a:pPr>
              <a:buNone/>
            </a:pPr>
            <a:r>
              <a:rPr lang="fr-FR" sz="3600" dirty="0" smtClean="0"/>
              <a:t>Le robot </a:t>
            </a:r>
            <a:r>
              <a:rPr lang="fr-FR" sz="3600" dirty="0" err="1" smtClean="0"/>
              <a:t>advisor</a:t>
            </a:r>
            <a:r>
              <a:rPr lang="fr-FR" sz="3600" dirty="0" smtClean="0"/>
              <a:t> avec quelque chose en plus :</a:t>
            </a:r>
          </a:p>
          <a:p>
            <a:pPr lvl="1"/>
            <a:r>
              <a:rPr lang="fr-FR" sz="3200" dirty="0" smtClean="0"/>
              <a:t>Ergonomie</a:t>
            </a:r>
          </a:p>
          <a:p>
            <a:pPr lvl="1"/>
            <a:r>
              <a:rPr lang="fr-FR" sz="3200" dirty="0" smtClean="0"/>
              <a:t>Personnalisation</a:t>
            </a:r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Nouveau client: questionnaire en deux étapes</a:t>
            </a:r>
          </a:p>
          <a:p>
            <a:pPr lvl="1"/>
            <a:r>
              <a:rPr lang="fr-FR" dirty="0" smtClean="0"/>
              <a:t>Qui est tu =&gt; un </a:t>
            </a:r>
            <a:r>
              <a:rPr lang="fr-FR" dirty="0" err="1" smtClean="0"/>
              <a:t>ptf</a:t>
            </a:r>
            <a:r>
              <a:rPr lang="fr-FR" dirty="0" smtClean="0"/>
              <a:t> de base (</a:t>
            </a:r>
            <a:r>
              <a:rPr lang="fr-FR" dirty="0" err="1" smtClean="0"/>
              <a:t>robo</a:t>
            </a:r>
            <a:r>
              <a:rPr lang="fr-FR" dirty="0" smtClean="0"/>
              <a:t> </a:t>
            </a:r>
            <a:r>
              <a:rPr lang="fr-FR" dirty="0" err="1" smtClean="0"/>
              <a:t>advisor</a:t>
            </a:r>
            <a:r>
              <a:rPr lang="fr-FR" dirty="0" smtClean="0"/>
              <a:t>)</a:t>
            </a:r>
          </a:p>
          <a:p>
            <a:pPr lvl="1"/>
            <a:r>
              <a:rPr lang="fr-FR" dirty="0" smtClean="0"/>
              <a:t>Tes croyances =&gt; des </a:t>
            </a:r>
            <a:r>
              <a:rPr lang="fr-FR" dirty="0" err="1" smtClean="0"/>
              <a:t>deformations</a:t>
            </a:r>
            <a:endParaRPr lang="fr-FR" dirty="0" smtClean="0"/>
          </a:p>
          <a:p>
            <a:r>
              <a:rPr lang="fr-FR" dirty="0" smtClean="0"/>
              <a:t>Client </a:t>
            </a:r>
            <a:r>
              <a:rPr lang="fr-FR" dirty="0" err="1" smtClean="0"/>
              <a:t>recurrent</a:t>
            </a:r>
            <a:endParaRPr lang="fr-FR" dirty="0" smtClean="0"/>
          </a:p>
          <a:p>
            <a:pPr lvl="1"/>
            <a:r>
              <a:rPr lang="fr-FR" dirty="0" smtClean="0"/>
              <a:t>Mode avancé: broker</a:t>
            </a:r>
          </a:p>
          <a:p>
            <a:pPr lvl="1"/>
            <a:r>
              <a:rPr lang="fr-FR" dirty="0" smtClean="0"/>
              <a:t>Mode normal: </a:t>
            </a:r>
            <a:r>
              <a:rPr lang="fr-FR" dirty="0" err="1" smtClean="0"/>
              <a:t>rebalancer</a:t>
            </a:r>
            <a:r>
              <a:rPr lang="fr-FR" dirty="0" smtClean="0"/>
              <a:t> l’ensemble</a:t>
            </a:r>
          </a:p>
          <a:p>
            <a:pPr lvl="1"/>
            <a:r>
              <a:rPr lang="fr-FR" dirty="0" smtClean="0"/>
              <a:t>On arrive au mode normal soit par l’actualité soit par ‘revoir ma stratégie’</a:t>
            </a:r>
            <a:endParaRPr lang="fr-FR" dirty="0"/>
          </a:p>
          <a:p>
            <a:r>
              <a:rPr lang="fr-FR" dirty="0" smtClean="0"/>
              <a:t>Comparer son </a:t>
            </a:r>
            <a:r>
              <a:rPr lang="fr-FR" dirty="0" err="1" smtClean="0"/>
              <a:t>portfeuille</a:t>
            </a:r>
            <a:endParaRPr lang="fr-FR" dirty="0" smtClean="0"/>
          </a:p>
          <a:p>
            <a:pPr lvl="1"/>
            <a:r>
              <a:rPr lang="fr-FR" dirty="0" smtClean="0"/>
              <a:t>Reformuler en </a:t>
            </a:r>
            <a:r>
              <a:rPr lang="fr-FR" dirty="0" err="1" smtClean="0"/>
              <a:t>francais</a:t>
            </a:r>
            <a:endParaRPr lang="fr-FR" dirty="0" smtClean="0"/>
          </a:p>
          <a:p>
            <a:pPr lvl="1"/>
            <a:r>
              <a:rPr lang="fr-FR" dirty="0" smtClean="0"/>
              <a:t>Reformuler en visuel (comparaison graphes)</a:t>
            </a:r>
          </a:p>
          <a:p>
            <a:pPr lvl="1"/>
            <a:r>
              <a:rPr lang="fr-FR" dirty="0" smtClean="0"/>
              <a:t>Comparer avec un autre portefeuille, une autre stratégie (avant / </a:t>
            </a:r>
            <a:r>
              <a:rPr lang="fr-FR" dirty="0" err="1" smtClean="0"/>
              <a:t>apres</a:t>
            </a:r>
            <a:r>
              <a:rPr lang="fr-FR" dirty="0" smtClean="0"/>
              <a:t>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="" xmlns:p14="http://schemas.microsoft.com/office/powerpoint/2010/main" val="459364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49805" t="8496" b="391"/>
          <a:stretch>
            <a:fillRect/>
          </a:stretch>
        </p:blipFill>
        <p:spPr bwMode="auto">
          <a:xfrm>
            <a:off x="381000" y="1828800"/>
            <a:ext cx="5172465" cy="3755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4229100" y="971550"/>
            <a:ext cx="520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Page des prix – menu principal 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48399" y="1752600"/>
            <a:ext cx="5660143" cy="4000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71500" y="835025"/>
            <a:ext cx="10515600" cy="4351338"/>
          </a:xfrm>
        </p:spPr>
        <p:txBody>
          <a:bodyPr>
            <a:normAutofit fontScale="62500" lnSpcReduction="20000"/>
          </a:bodyPr>
          <a:lstStyle/>
          <a:p>
            <a:r>
              <a:rPr lang="fr-FR" dirty="0" smtClean="0"/>
              <a:t>But de l’investissement</a:t>
            </a:r>
          </a:p>
          <a:p>
            <a:pPr lvl="1"/>
            <a:r>
              <a:rPr lang="fr-FR" dirty="0" smtClean="0"/>
              <a:t>Revenu</a:t>
            </a:r>
          </a:p>
          <a:p>
            <a:pPr lvl="1"/>
            <a:r>
              <a:rPr lang="fr-FR" dirty="0" smtClean="0"/>
              <a:t>Capitaliser</a:t>
            </a:r>
          </a:p>
          <a:p>
            <a:pPr lvl="1"/>
            <a:r>
              <a:rPr lang="fr-FR" dirty="0" err="1" smtClean="0"/>
              <a:t>defiscaliser</a:t>
            </a:r>
            <a:endParaRPr lang="fr-FR" dirty="0" smtClean="0"/>
          </a:p>
          <a:p>
            <a:r>
              <a:rPr lang="fr-FR" dirty="0" smtClean="0"/>
              <a:t>Combien</a:t>
            </a:r>
          </a:p>
          <a:p>
            <a:pPr lvl="1"/>
            <a:r>
              <a:rPr lang="fr-FR" dirty="0" smtClean="0"/>
              <a:t>Votre cible (montant, revenu mensuel de …)</a:t>
            </a:r>
          </a:p>
          <a:p>
            <a:pPr lvl="1"/>
            <a:r>
              <a:rPr lang="fr-FR" dirty="0" smtClean="0"/>
              <a:t>Epargne mensuelle</a:t>
            </a:r>
          </a:p>
          <a:p>
            <a:pPr lvl="1"/>
            <a:r>
              <a:rPr lang="fr-FR" dirty="0" smtClean="0"/>
              <a:t>Horizon de temps</a:t>
            </a:r>
          </a:p>
          <a:p>
            <a:r>
              <a:rPr lang="fr-FR" dirty="0" smtClean="0"/>
              <a:t>Vous</a:t>
            </a:r>
          </a:p>
          <a:p>
            <a:pPr lvl="1"/>
            <a:r>
              <a:rPr lang="fr-FR" dirty="0" smtClean="0"/>
              <a:t>Age</a:t>
            </a:r>
          </a:p>
          <a:p>
            <a:pPr lvl="1"/>
            <a:r>
              <a:rPr lang="fr-FR" dirty="0" smtClean="0"/>
              <a:t>Revenus</a:t>
            </a:r>
          </a:p>
          <a:p>
            <a:pPr lvl="1"/>
            <a:r>
              <a:rPr lang="fr-FR" dirty="0" smtClean="0"/>
              <a:t>Patrimoine total</a:t>
            </a:r>
          </a:p>
          <a:p>
            <a:r>
              <a:rPr lang="fr-FR" dirty="0" smtClean="0"/>
              <a:t>Niveau de risque acceptable</a:t>
            </a:r>
          </a:p>
          <a:p>
            <a:r>
              <a:rPr lang="fr-FR" dirty="0" err="1" smtClean="0"/>
              <a:t>Recap</a:t>
            </a:r>
            <a:endParaRPr lang="fr-FR" dirty="0"/>
          </a:p>
          <a:p>
            <a:pPr lvl="1"/>
            <a:r>
              <a:rPr lang="fr-FR" dirty="0" smtClean="0"/>
              <a:t>Reformuler</a:t>
            </a:r>
          </a:p>
          <a:p>
            <a:pPr lvl="1"/>
            <a:r>
              <a:rPr lang="fr-FR" dirty="0" smtClean="0"/>
              <a:t>Afficher alerte (</a:t>
            </a:r>
            <a:r>
              <a:rPr lang="fr-FR" dirty="0" err="1" smtClean="0"/>
              <a:t>coherence</a:t>
            </a:r>
            <a:r>
              <a:rPr lang="fr-FR" dirty="0" smtClean="0"/>
              <a:t> horizon temps / niveau de risque, etc…)</a:t>
            </a:r>
          </a:p>
          <a:p>
            <a:pPr lvl="1"/>
            <a:r>
              <a:rPr lang="fr-FR" dirty="0" smtClean="0"/>
              <a:t>Revoir ou valider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46941" y="115762"/>
            <a:ext cx="352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Questionnaire site web 1: qui est tu</a:t>
            </a:r>
            <a:endParaRPr lang="fr-FR" dirty="0"/>
          </a:p>
        </p:txBody>
      </p:sp>
    </p:spTree>
    <p:extLst>
      <p:ext uri="{BB962C8B-B14F-4D97-AF65-F5344CB8AC3E}">
        <p14:creationId xmlns="" xmlns:p14="http://schemas.microsoft.com/office/powerpoint/2010/main" val="3142182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009650"/>
            <a:ext cx="10515600" cy="5167313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r>
              <a:rPr lang="fr-FR" dirty="0" smtClean="0"/>
              <a:t>Parcourir plusieurs fois l’arbre , affecter un poids à chaque choix (pas du tout, un peu, beaucoup, …).</a:t>
            </a:r>
          </a:p>
          <a:p>
            <a:pPr marL="457200" lvl="1" indent="0">
              <a:buNone/>
            </a:pPr>
            <a:endParaRPr lang="fr-FR" dirty="0" smtClean="0"/>
          </a:p>
          <a:p>
            <a:pPr marL="914400" lvl="1" indent="-457200">
              <a:buFont typeface="+mj-lt"/>
              <a:buAutoNum type="arabicPeriod"/>
            </a:pPr>
            <a:r>
              <a:rPr lang="fr-FR" dirty="0" smtClean="0"/>
              <a:t>Explorer les stratégies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dirty="0" smtClean="0"/>
              <a:t>Je veux investir dans l’économie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PME / grand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Régions</a:t>
            </a:r>
          </a:p>
          <a:p>
            <a:pPr marL="2171700" lvl="4" indent="-342900">
              <a:buFont typeface="+mj-lt"/>
              <a:buAutoNum type="arabicPeriod"/>
            </a:pPr>
            <a:r>
              <a:rPr lang="fr-FR" dirty="0" smtClean="0"/>
              <a:t>Liste de régions puis pays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Secteurs</a:t>
            </a:r>
          </a:p>
          <a:p>
            <a:pPr marL="2171700" lvl="4" indent="-342900">
              <a:buFont typeface="+mj-lt"/>
              <a:buAutoNum type="arabicPeriod"/>
            </a:pPr>
            <a:r>
              <a:rPr lang="fr-FR" dirty="0" smtClean="0"/>
              <a:t>Liste de secteurs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/>
              <a:t> </a:t>
            </a:r>
            <a:r>
              <a:rPr lang="fr-FR" dirty="0" smtClean="0"/>
              <a:t>valeurs </a:t>
            </a:r>
          </a:p>
          <a:p>
            <a:pPr marL="2171700" lvl="4" indent="-342900">
              <a:buFont typeface="+mj-lt"/>
              <a:buAutoNum type="arabicPeriod"/>
            </a:pPr>
            <a:r>
              <a:rPr lang="fr-FR" dirty="0" smtClean="0"/>
              <a:t>Social</a:t>
            </a:r>
          </a:p>
          <a:p>
            <a:pPr marL="2171700" lvl="4" indent="-342900">
              <a:buFont typeface="+mj-lt"/>
              <a:buAutoNum type="arabicPeriod"/>
            </a:pPr>
            <a:r>
              <a:rPr lang="fr-FR" dirty="0" smtClean="0"/>
              <a:t>écologie</a:t>
            </a:r>
            <a:endParaRPr lang="fr-FR" dirty="0"/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Matières premières</a:t>
            </a:r>
          </a:p>
          <a:p>
            <a:pPr marL="1257300" lvl="2" indent="-342900">
              <a:buFont typeface="+mj-lt"/>
              <a:buAutoNum type="arabicPeriod"/>
            </a:pPr>
            <a:r>
              <a:rPr lang="fr-FR" dirty="0" smtClean="0"/>
              <a:t>Je veux financer la dette publique</a:t>
            </a:r>
          </a:p>
          <a:p>
            <a:pPr marL="1714500" lvl="3" indent="-342900">
              <a:buFont typeface="+mj-lt"/>
              <a:buAutoNum type="arabicPeriod"/>
            </a:pPr>
            <a:r>
              <a:rPr lang="fr-FR" dirty="0" smtClean="0"/>
              <a:t>Par région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dirty="0" smtClean="0"/>
              <a:t>Par rapport à l’actualité </a:t>
            </a:r>
          </a:p>
          <a:p>
            <a:pPr marL="1828800" lvl="3" indent="-457200">
              <a:buFont typeface="+mj-lt"/>
              <a:buAutoNum type="arabicPeriod"/>
            </a:pPr>
            <a:r>
              <a:rPr lang="fr-FR" dirty="0" smtClean="0"/>
              <a:t>Pensez vous que la chine va continuer à baisser?</a:t>
            </a:r>
          </a:p>
          <a:p>
            <a:pPr marL="1828800" lvl="3" indent="-457200">
              <a:buFont typeface="+mj-lt"/>
              <a:buAutoNum type="arabicPeriod"/>
            </a:pPr>
            <a:r>
              <a:rPr lang="fr-FR" dirty="0" smtClean="0"/>
              <a:t>Pensez vous que les cours du </a:t>
            </a:r>
            <a:r>
              <a:rPr lang="fr-FR" dirty="0" err="1" smtClean="0"/>
              <a:t>petrole</a:t>
            </a:r>
            <a:r>
              <a:rPr lang="fr-FR" dirty="0" smtClean="0"/>
              <a:t> vont rester bas?</a:t>
            </a:r>
          </a:p>
          <a:p>
            <a:pPr marL="1371600" lvl="2" indent="-457200">
              <a:buFont typeface="+mj-lt"/>
              <a:buAutoNum type="arabicPeriod"/>
            </a:pPr>
            <a:r>
              <a:rPr lang="fr-FR" dirty="0" smtClean="0"/>
              <a:t>Copier un ami</a:t>
            </a:r>
          </a:p>
          <a:p>
            <a:pPr lvl="1"/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446941" y="115762"/>
            <a:ext cx="5705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Questionnaire site web 2: quelles sont tes valeurs / investir</a:t>
            </a:r>
            <a:endParaRPr lang="fr-FR" dirty="0"/>
          </a:p>
        </p:txBody>
      </p:sp>
    </p:spTree>
    <p:extLst>
      <p:ext uri="{BB962C8B-B14F-4D97-AF65-F5344CB8AC3E}">
        <p14:creationId xmlns="" xmlns:p14="http://schemas.microsoft.com/office/powerpoint/2010/main" val="990160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52450" y="663574"/>
            <a:ext cx="10515600" cy="5241925"/>
          </a:xfrm>
        </p:spPr>
        <p:txBody>
          <a:bodyPr>
            <a:normAutofit fontScale="92500" lnSpcReduction="20000"/>
          </a:bodyPr>
          <a:lstStyle/>
          <a:p>
            <a:r>
              <a:rPr lang="fr-FR" dirty="0" smtClean="0"/>
              <a:t>Portrait robot du client : caractéristique</a:t>
            </a:r>
          </a:p>
          <a:p>
            <a:pPr lvl="1"/>
            <a:r>
              <a:rPr lang="fr-FR" dirty="0" smtClean="0"/>
              <a:t>à l’aise avec internet</a:t>
            </a:r>
          </a:p>
          <a:p>
            <a:pPr lvl="1"/>
            <a:r>
              <a:rPr lang="fr-FR" dirty="0" smtClean="0"/>
              <a:t>A de l’argent à investir (&gt; 10000 euros)</a:t>
            </a:r>
          </a:p>
          <a:p>
            <a:pPr lvl="1"/>
            <a:r>
              <a:rPr lang="fr-FR" dirty="0" smtClean="0"/>
              <a:t>Est capable d’épargner &gt; 100 euros / mois</a:t>
            </a:r>
          </a:p>
          <a:p>
            <a:pPr lvl="1"/>
            <a:r>
              <a:rPr lang="fr-FR" dirty="0" smtClean="0"/>
              <a:t>A typiquement une épargne aujourd’hui de type Livret A, PEL ou assurance vie qu’il ne suit pas</a:t>
            </a:r>
          </a:p>
          <a:p>
            <a:pPr lvl="2"/>
            <a:r>
              <a:rPr lang="fr-FR" dirty="0" smtClean="0"/>
              <a:t>Pas attiré par la bourse, le trading: recherche des placements de moyen / long terme, d’investissement plutôt que spéculation</a:t>
            </a:r>
          </a:p>
          <a:p>
            <a:pPr lvl="2"/>
            <a:r>
              <a:rPr lang="fr-FR" dirty="0" smtClean="0"/>
              <a:t>A l’aise avec l’argent, mais connait peu la finance ou en a une mauvaise image</a:t>
            </a:r>
          </a:p>
          <a:p>
            <a:pPr lvl="1"/>
            <a:r>
              <a:rPr lang="fr-FR" dirty="0" smtClean="0"/>
              <a:t>Est éduqué, intéressé par l’économie, a des idées / valeurs</a:t>
            </a:r>
          </a:p>
          <a:p>
            <a:pPr marL="457200" lvl="1" indent="0">
              <a:buNone/>
            </a:pP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Exemple d’</a:t>
            </a:r>
            <a:r>
              <a:rPr lang="fr-FR" dirty="0" err="1" smtClean="0"/>
              <a:t>archetype</a:t>
            </a:r>
            <a:r>
              <a:rPr lang="fr-FR" dirty="0" smtClean="0"/>
              <a:t>:</a:t>
            </a:r>
          </a:p>
          <a:p>
            <a:pPr lvl="1"/>
            <a:r>
              <a:rPr lang="fr-FR" dirty="0" smtClean="0"/>
              <a:t>Jeune urbain (30- 40), travaille, profession cadre, commence à avoir de l’épargne dont il ne sait pas quoi faire, a une image des banque et de la gestion de fortune inspirée du « loup de </a:t>
            </a:r>
            <a:r>
              <a:rPr lang="fr-FR" dirty="0" err="1" smtClean="0"/>
              <a:t>wall</a:t>
            </a:r>
            <a:r>
              <a:rPr lang="fr-FR" dirty="0" smtClean="0"/>
              <a:t> </a:t>
            </a:r>
            <a:r>
              <a:rPr lang="fr-FR" dirty="0" err="1" smtClean="0"/>
              <a:t>street</a:t>
            </a:r>
            <a:r>
              <a:rPr lang="fr-FR" dirty="0" smtClean="0"/>
              <a:t> » (trouve que la banque est trop chère + que la finance n’est pas liée à l’économie), bobo, est à l’aise avec les </a:t>
            </a:r>
            <a:r>
              <a:rPr lang="fr-FR" dirty="0" err="1" smtClean="0"/>
              <a:t>nouveelles</a:t>
            </a:r>
            <a:r>
              <a:rPr lang="fr-FR" dirty="0" smtClean="0"/>
              <a:t> technos, a un </a:t>
            </a:r>
            <a:r>
              <a:rPr lang="fr-FR" dirty="0" err="1" smtClean="0"/>
              <a:t>iphone</a:t>
            </a:r>
            <a:r>
              <a:rPr lang="fr-FR" dirty="0" smtClean="0"/>
              <a:t> ou une tablette.</a:t>
            </a:r>
          </a:p>
        </p:txBody>
      </p:sp>
    </p:spTree>
    <p:extLst>
      <p:ext uri="{BB962C8B-B14F-4D97-AF65-F5344CB8AC3E}">
        <p14:creationId xmlns="" xmlns:p14="http://schemas.microsoft.com/office/powerpoint/2010/main" val="1089492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23950" y="70485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Accueil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52900" y="70485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Questionnaire</a:t>
            </a:r>
          </a:p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Qui êtes vous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082213" y="695325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Formulaire de Création de compte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629525" y="70485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 smtClean="0">
                <a:solidFill>
                  <a:schemeClr val="tx1"/>
                </a:solidFill>
              </a:rPr>
              <a:t>Récap</a:t>
            </a:r>
            <a:endParaRPr lang="fr-FR" sz="1400" dirty="0" smtClean="0">
              <a:solidFill>
                <a:schemeClr val="tx1"/>
              </a:solidFill>
            </a:endParaRPr>
          </a:p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Alertes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23950" y="205740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Pages de détails, prix, …</a:t>
            </a:r>
            <a:endParaRPr lang="fr-FR" sz="1400" dirty="0">
              <a:solidFill>
                <a:schemeClr val="tx1"/>
              </a:solidFill>
            </a:endParaRPr>
          </a:p>
        </p:txBody>
      </p:sp>
      <p:cxnSp>
        <p:nvCxnSpPr>
          <p:cNvPr id="15" name="Connecteur droit avec flèche 14"/>
          <p:cNvCxnSpPr>
            <a:stCxn id="6" idx="3"/>
            <a:endCxn id="8" idx="1"/>
          </p:cNvCxnSpPr>
          <p:nvPr/>
        </p:nvCxnSpPr>
        <p:spPr>
          <a:xfrm>
            <a:off x="2514600" y="1085850"/>
            <a:ext cx="16383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>
            <a:stCxn id="12" idx="3"/>
            <a:endCxn id="8" idx="1"/>
          </p:cNvCxnSpPr>
          <p:nvPr/>
        </p:nvCxnSpPr>
        <p:spPr>
          <a:xfrm flipV="1">
            <a:off x="2514600" y="1085850"/>
            <a:ext cx="1638300" cy="1352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>
            <a:stCxn id="6" idx="2"/>
            <a:endCxn id="12" idx="0"/>
          </p:cNvCxnSpPr>
          <p:nvPr/>
        </p:nvCxnSpPr>
        <p:spPr>
          <a:xfrm>
            <a:off x="1819275" y="1466850"/>
            <a:ext cx="0" cy="590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stCxn id="8" idx="3"/>
            <a:endCxn id="11" idx="1"/>
          </p:cNvCxnSpPr>
          <p:nvPr/>
        </p:nvCxnSpPr>
        <p:spPr>
          <a:xfrm>
            <a:off x="5543550" y="1085850"/>
            <a:ext cx="20859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4121752" y="412805"/>
            <a:ext cx="1451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N étapes / </a:t>
            </a:r>
            <a:r>
              <a:rPr lang="fr-FR" sz="1400" dirty="0" err="1" smtClean="0"/>
              <a:t>popup</a:t>
            </a:r>
            <a:endParaRPr lang="fr-FR" sz="1400" dirty="0"/>
          </a:p>
        </p:txBody>
      </p:sp>
      <p:cxnSp>
        <p:nvCxnSpPr>
          <p:cNvPr id="24" name="Connecteur droit 23"/>
          <p:cNvCxnSpPr/>
          <p:nvPr/>
        </p:nvCxnSpPr>
        <p:spPr>
          <a:xfrm flipV="1">
            <a:off x="247650" y="3067050"/>
            <a:ext cx="11753850" cy="19050"/>
          </a:xfrm>
          <a:prstGeom prst="line">
            <a:avLst/>
          </a:prstGeom>
          <a:ln w="254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/>
          <p:cNvCxnSpPr>
            <a:stCxn id="11" idx="3"/>
            <a:endCxn id="10" idx="1"/>
          </p:cNvCxnSpPr>
          <p:nvPr/>
        </p:nvCxnSpPr>
        <p:spPr>
          <a:xfrm flipV="1">
            <a:off x="9020175" y="1076325"/>
            <a:ext cx="1062038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ZoneTexte 29"/>
          <p:cNvSpPr txBox="1"/>
          <p:nvPr/>
        </p:nvSpPr>
        <p:spPr>
          <a:xfrm>
            <a:off x="226219" y="177284"/>
            <a:ext cx="29384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 smtClean="0">
                <a:solidFill>
                  <a:schemeClr val="accent1"/>
                </a:solidFill>
              </a:rPr>
              <a:t>Partie publique</a:t>
            </a:r>
            <a:endParaRPr lang="fr-FR" sz="2000" b="1" dirty="0">
              <a:solidFill>
                <a:schemeClr val="accent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37079" y="3162270"/>
            <a:ext cx="14869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solidFill>
                  <a:schemeClr val="accent1"/>
                </a:solidFill>
              </a:rPr>
              <a:t>Partie </a:t>
            </a:r>
            <a:r>
              <a:rPr lang="fr-FR" sz="2000" b="1" dirty="0" smtClean="0">
                <a:solidFill>
                  <a:schemeClr val="accent1"/>
                </a:solidFill>
              </a:rPr>
              <a:t>Client</a:t>
            </a:r>
            <a:endParaRPr lang="fr-FR" sz="2000" b="1" dirty="0">
              <a:solidFill>
                <a:schemeClr val="accent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123950" y="363495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Synthèse:</a:t>
            </a:r>
          </a:p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Montant</a:t>
            </a:r>
          </a:p>
          <a:p>
            <a:pPr algn="ctr"/>
            <a:r>
              <a:rPr lang="fr-FR" sz="1200" dirty="0" err="1" smtClean="0">
                <a:solidFill>
                  <a:schemeClr val="tx1"/>
                </a:solidFill>
              </a:rPr>
              <a:t>Strat</a:t>
            </a:r>
            <a:r>
              <a:rPr lang="fr-FR" sz="1200" dirty="0" smtClean="0">
                <a:solidFill>
                  <a:schemeClr val="tx1"/>
                </a:solidFill>
              </a:rPr>
              <a:t>. actuelle</a:t>
            </a:r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072929" y="3638580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Ajuster le montant</a:t>
            </a:r>
          </a:p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Revoir stratégie</a:t>
            </a:r>
          </a:p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Mode expert</a:t>
            </a:r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0082213" y="3648075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smtClean="0">
                <a:solidFill>
                  <a:schemeClr val="tx1"/>
                </a:solidFill>
              </a:rPr>
              <a:t>Investir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082213" y="4733925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err="1" smtClean="0">
                <a:solidFill>
                  <a:schemeClr val="tx1"/>
                </a:solidFill>
              </a:rPr>
              <a:t>Recap</a:t>
            </a:r>
            <a:endParaRPr lang="fr-FR" sz="1200" dirty="0" smtClean="0">
              <a:solidFill>
                <a:schemeClr val="tx1"/>
              </a:solidFill>
            </a:endParaRPr>
          </a:p>
          <a:p>
            <a:pPr algn="ctr"/>
            <a:r>
              <a:rPr lang="fr-FR" sz="1100" dirty="0" smtClean="0">
                <a:solidFill>
                  <a:schemeClr val="tx1"/>
                </a:solidFill>
              </a:rPr>
              <a:t>Comparer/expliquer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053614" y="4718943"/>
            <a:ext cx="126176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Historique</a:t>
            </a:r>
          </a:p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Expliquer, (</a:t>
            </a:r>
            <a:r>
              <a:rPr lang="fr-FR" sz="1200" dirty="0" smtClean="0">
                <a:solidFill>
                  <a:srgbClr val="FF0000"/>
                </a:solidFill>
              </a:rPr>
              <a:t>TODO</a:t>
            </a:r>
            <a:r>
              <a:rPr lang="fr-FR" sz="1200" dirty="0" smtClean="0">
                <a:solidFill>
                  <a:schemeClr val="tx1"/>
                </a:solidFill>
              </a:rPr>
              <a:t>)</a:t>
            </a:r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072929" y="5810249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 smtClean="0">
                <a:solidFill>
                  <a:schemeClr val="tx1"/>
                </a:solidFill>
              </a:rPr>
              <a:t>Notif</a:t>
            </a:r>
            <a:r>
              <a:rPr lang="fr-FR" sz="1400" dirty="0" smtClean="0">
                <a:solidFill>
                  <a:schemeClr val="tx1"/>
                </a:solidFill>
              </a:rPr>
              <a:t> actualité</a:t>
            </a:r>
            <a:endParaRPr lang="fr-FR" sz="1400" dirty="0">
              <a:solidFill>
                <a:schemeClr val="tx1"/>
              </a:solidFill>
            </a:endParaRPr>
          </a:p>
        </p:txBody>
      </p:sp>
      <p:cxnSp>
        <p:nvCxnSpPr>
          <p:cNvPr id="43" name="Connecteur droit 42"/>
          <p:cNvCxnSpPr/>
          <p:nvPr/>
        </p:nvCxnSpPr>
        <p:spPr>
          <a:xfrm flipV="1">
            <a:off x="254794" y="5562600"/>
            <a:ext cx="11753850" cy="19050"/>
          </a:xfrm>
          <a:prstGeom prst="line">
            <a:avLst/>
          </a:prstGeom>
          <a:ln w="25400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avec flèche 43"/>
          <p:cNvCxnSpPr>
            <a:stCxn id="37" idx="3"/>
            <a:endCxn id="38" idx="1"/>
          </p:cNvCxnSpPr>
          <p:nvPr/>
        </p:nvCxnSpPr>
        <p:spPr>
          <a:xfrm>
            <a:off x="2514600" y="4015950"/>
            <a:ext cx="1558329" cy="3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cteur droit avec flèche 47"/>
          <p:cNvCxnSpPr>
            <a:stCxn id="38" idx="3"/>
            <a:endCxn id="39" idx="1"/>
          </p:cNvCxnSpPr>
          <p:nvPr/>
        </p:nvCxnSpPr>
        <p:spPr>
          <a:xfrm>
            <a:off x="5463579" y="4019580"/>
            <a:ext cx="4618634" cy="94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avec flèche 50"/>
          <p:cNvCxnSpPr>
            <a:stCxn id="10" idx="2"/>
            <a:endCxn id="39" idx="0"/>
          </p:cNvCxnSpPr>
          <p:nvPr/>
        </p:nvCxnSpPr>
        <p:spPr>
          <a:xfrm>
            <a:off x="10777538" y="1457325"/>
            <a:ext cx="0" cy="2190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eur droit avec flèche 55"/>
          <p:cNvCxnSpPr>
            <a:stCxn id="40" idx="1"/>
            <a:endCxn id="59" idx="3"/>
          </p:cNvCxnSpPr>
          <p:nvPr/>
        </p:nvCxnSpPr>
        <p:spPr>
          <a:xfrm flipH="1">
            <a:off x="8077200" y="5114925"/>
            <a:ext cx="20050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6686550" y="4733925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Définir un montant</a:t>
            </a:r>
            <a:endParaRPr lang="fr-FR" sz="1200" dirty="0">
              <a:solidFill>
                <a:schemeClr val="tx1"/>
              </a:solidFill>
            </a:endParaRPr>
          </a:p>
        </p:txBody>
      </p:sp>
      <p:cxnSp>
        <p:nvCxnSpPr>
          <p:cNvPr id="62" name="Connecteur droit avec flèche 61"/>
          <p:cNvCxnSpPr>
            <a:stCxn id="38" idx="2"/>
            <a:endCxn id="59" idx="1"/>
          </p:cNvCxnSpPr>
          <p:nvPr/>
        </p:nvCxnSpPr>
        <p:spPr>
          <a:xfrm>
            <a:off x="4768254" y="4400580"/>
            <a:ext cx="1918296" cy="714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en angle 69"/>
          <p:cNvCxnSpPr>
            <a:stCxn id="42" idx="3"/>
            <a:endCxn id="39" idx="3"/>
          </p:cNvCxnSpPr>
          <p:nvPr/>
        </p:nvCxnSpPr>
        <p:spPr>
          <a:xfrm flipV="1">
            <a:off x="5463579" y="4029075"/>
            <a:ext cx="6009284" cy="2162174"/>
          </a:xfrm>
          <a:prstGeom prst="bentConnector3">
            <a:avLst>
              <a:gd name="adj1" fmla="val 10380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cteur droit avec flèche 70"/>
          <p:cNvCxnSpPr>
            <a:stCxn id="39" idx="2"/>
            <a:endCxn id="40" idx="0"/>
          </p:cNvCxnSpPr>
          <p:nvPr/>
        </p:nvCxnSpPr>
        <p:spPr>
          <a:xfrm>
            <a:off x="10777538" y="4410075"/>
            <a:ext cx="0" cy="323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eur droit avec flèche 75"/>
          <p:cNvCxnSpPr>
            <a:stCxn id="37" idx="2"/>
            <a:endCxn id="41" idx="0"/>
          </p:cNvCxnSpPr>
          <p:nvPr/>
        </p:nvCxnSpPr>
        <p:spPr>
          <a:xfrm flipH="1">
            <a:off x="1684494" y="4396950"/>
            <a:ext cx="134781" cy="321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ZoneTexte 78"/>
          <p:cNvSpPr txBox="1"/>
          <p:nvPr/>
        </p:nvSpPr>
        <p:spPr>
          <a:xfrm>
            <a:off x="2864724" y="831220"/>
            <a:ext cx="7289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Essayer</a:t>
            </a:r>
            <a:endParaRPr lang="fr-FR" sz="1400" dirty="0"/>
          </a:p>
        </p:txBody>
      </p:sp>
      <p:sp>
        <p:nvSpPr>
          <p:cNvPr id="80" name="ZoneTexte 79"/>
          <p:cNvSpPr txBox="1"/>
          <p:nvPr/>
        </p:nvSpPr>
        <p:spPr>
          <a:xfrm>
            <a:off x="6122689" y="817662"/>
            <a:ext cx="12820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Dernière étape</a:t>
            </a:r>
            <a:endParaRPr lang="fr-FR" sz="1400" dirty="0"/>
          </a:p>
        </p:txBody>
      </p:sp>
      <p:sp>
        <p:nvSpPr>
          <p:cNvPr id="81" name="ZoneTexte 80"/>
          <p:cNvSpPr txBox="1"/>
          <p:nvPr/>
        </p:nvSpPr>
        <p:spPr>
          <a:xfrm>
            <a:off x="8953915" y="854304"/>
            <a:ext cx="11945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smtClean="0"/>
              <a:t>Ouvrir un compte</a:t>
            </a:r>
            <a:endParaRPr lang="fr-FR" sz="1100" dirty="0"/>
          </a:p>
        </p:txBody>
      </p:sp>
      <p:sp>
        <p:nvSpPr>
          <p:cNvPr id="82" name="ZoneTexte 81"/>
          <p:cNvSpPr txBox="1"/>
          <p:nvPr/>
        </p:nvSpPr>
        <p:spPr>
          <a:xfrm>
            <a:off x="6131719" y="1428706"/>
            <a:ext cx="5517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smtClean="0"/>
              <a:t>Revoir</a:t>
            </a:r>
            <a:endParaRPr lang="fr-FR" sz="1100" dirty="0"/>
          </a:p>
        </p:txBody>
      </p:sp>
      <p:cxnSp>
        <p:nvCxnSpPr>
          <p:cNvPr id="88" name="Connecteur en angle 87"/>
          <p:cNvCxnSpPr>
            <a:stCxn id="11" idx="2"/>
            <a:endCxn id="8" idx="2"/>
          </p:cNvCxnSpPr>
          <p:nvPr/>
        </p:nvCxnSpPr>
        <p:spPr>
          <a:xfrm rot="5400000">
            <a:off x="6586538" y="-271462"/>
            <a:ext cx="12700" cy="3476625"/>
          </a:xfrm>
          <a:prstGeom prst="bentConnector3">
            <a:avLst>
              <a:gd name="adj1" fmla="val 18000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ZoneTexte 89"/>
          <p:cNvSpPr txBox="1"/>
          <p:nvPr/>
        </p:nvSpPr>
        <p:spPr>
          <a:xfrm>
            <a:off x="1455525" y="1606747"/>
            <a:ext cx="688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Menus</a:t>
            </a:r>
            <a:endParaRPr lang="fr-FR" sz="1400" dirty="0"/>
          </a:p>
        </p:txBody>
      </p:sp>
      <p:sp>
        <p:nvSpPr>
          <p:cNvPr id="91" name="ZoneTexte 90"/>
          <p:cNvSpPr txBox="1"/>
          <p:nvPr/>
        </p:nvSpPr>
        <p:spPr>
          <a:xfrm>
            <a:off x="10482425" y="1978254"/>
            <a:ext cx="5902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smtClean="0"/>
              <a:t>Valider</a:t>
            </a:r>
            <a:endParaRPr lang="fr-FR" sz="1100" dirty="0"/>
          </a:p>
        </p:txBody>
      </p:sp>
      <p:sp>
        <p:nvSpPr>
          <p:cNvPr id="92" name="ZoneTexte 91"/>
          <p:cNvSpPr txBox="1"/>
          <p:nvPr/>
        </p:nvSpPr>
        <p:spPr>
          <a:xfrm>
            <a:off x="2744979" y="3760887"/>
            <a:ext cx="11862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Menu Investir</a:t>
            </a:r>
            <a:endParaRPr lang="fr-FR" sz="1400" dirty="0"/>
          </a:p>
        </p:txBody>
      </p:sp>
      <p:sp>
        <p:nvSpPr>
          <p:cNvPr id="93" name="ZoneTexte 92"/>
          <p:cNvSpPr txBox="1"/>
          <p:nvPr/>
        </p:nvSpPr>
        <p:spPr>
          <a:xfrm>
            <a:off x="7290305" y="3706684"/>
            <a:ext cx="13254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Revoir stratégie</a:t>
            </a:r>
            <a:endParaRPr lang="fr-FR" sz="1400" dirty="0"/>
          </a:p>
        </p:txBody>
      </p:sp>
      <p:sp>
        <p:nvSpPr>
          <p:cNvPr id="94" name="ZoneTexte 93"/>
          <p:cNvSpPr txBox="1"/>
          <p:nvPr/>
        </p:nvSpPr>
        <p:spPr>
          <a:xfrm>
            <a:off x="5645718" y="4467224"/>
            <a:ext cx="8251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Montant</a:t>
            </a:r>
            <a:endParaRPr lang="fr-FR" sz="1400" dirty="0"/>
          </a:p>
        </p:txBody>
      </p:sp>
      <p:sp>
        <p:nvSpPr>
          <p:cNvPr id="95" name="ZoneTexte 94"/>
          <p:cNvSpPr txBox="1"/>
          <p:nvPr/>
        </p:nvSpPr>
        <p:spPr>
          <a:xfrm>
            <a:off x="10437252" y="4389537"/>
            <a:ext cx="6805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valider</a:t>
            </a:r>
            <a:endParaRPr lang="fr-FR" sz="1400" dirty="0"/>
          </a:p>
        </p:txBody>
      </p:sp>
      <p:sp>
        <p:nvSpPr>
          <p:cNvPr id="96" name="ZoneTexte 95"/>
          <p:cNvSpPr txBox="1"/>
          <p:nvPr/>
        </p:nvSpPr>
        <p:spPr>
          <a:xfrm>
            <a:off x="8720138" y="4832449"/>
            <a:ext cx="694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Valider</a:t>
            </a:r>
            <a:endParaRPr lang="fr-FR" sz="1400" dirty="0"/>
          </a:p>
        </p:txBody>
      </p:sp>
      <p:sp>
        <p:nvSpPr>
          <p:cNvPr id="97" name="ZoneTexte 96"/>
          <p:cNvSpPr txBox="1"/>
          <p:nvPr/>
        </p:nvSpPr>
        <p:spPr>
          <a:xfrm>
            <a:off x="1797251" y="4389536"/>
            <a:ext cx="688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Menus</a:t>
            </a:r>
            <a:endParaRPr lang="fr-FR" sz="1400" dirty="0"/>
          </a:p>
        </p:txBody>
      </p:sp>
      <p:sp>
        <p:nvSpPr>
          <p:cNvPr id="98" name="ZoneTexte 97"/>
          <p:cNvSpPr txBox="1"/>
          <p:nvPr/>
        </p:nvSpPr>
        <p:spPr>
          <a:xfrm>
            <a:off x="7414454" y="5916809"/>
            <a:ext cx="13254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Revoir stratégie</a:t>
            </a:r>
            <a:endParaRPr lang="fr-FR" sz="1400" dirty="0"/>
          </a:p>
        </p:txBody>
      </p:sp>
      <p:cxnSp>
        <p:nvCxnSpPr>
          <p:cNvPr id="99" name="Connecteur en angle 98"/>
          <p:cNvCxnSpPr>
            <a:stCxn id="42" idx="1"/>
            <a:endCxn id="37" idx="1"/>
          </p:cNvCxnSpPr>
          <p:nvPr/>
        </p:nvCxnSpPr>
        <p:spPr>
          <a:xfrm rot="10800000">
            <a:off x="1123951" y="4015951"/>
            <a:ext cx="2948979" cy="2175299"/>
          </a:xfrm>
          <a:prstGeom prst="bentConnector3">
            <a:avLst>
              <a:gd name="adj1" fmla="val 10775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ZoneTexte 101"/>
          <p:cNvSpPr txBox="1"/>
          <p:nvPr/>
        </p:nvSpPr>
        <p:spPr>
          <a:xfrm>
            <a:off x="1903724" y="5891509"/>
            <a:ext cx="1444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smtClean="0"/>
              <a:t>Voir mon compte</a:t>
            </a:r>
            <a:endParaRPr lang="fr-FR" sz="1400" dirty="0"/>
          </a:p>
        </p:txBody>
      </p:sp>
      <p:sp>
        <p:nvSpPr>
          <p:cNvPr id="103" name="Rectangle 102"/>
          <p:cNvSpPr/>
          <p:nvPr/>
        </p:nvSpPr>
        <p:spPr>
          <a:xfrm>
            <a:off x="237079" y="5625615"/>
            <a:ext cx="76976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 smtClean="0">
                <a:solidFill>
                  <a:schemeClr val="accent1"/>
                </a:solidFill>
              </a:rPr>
              <a:t>Email</a:t>
            </a:r>
            <a:endParaRPr lang="fr-FR" sz="2000" b="1" dirty="0">
              <a:solidFill>
                <a:schemeClr val="accent1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4068168" y="4716722"/>
            <a:ext cx="139065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Mode expert</a:t>
            </a:r>
          </a:p>
          <a:p>
            <a:pPr algn="ctr"/>
            <a:r>
              <a:rPr lang="fr-FR" sz="1200" dirty="0" smtClean="0">
                <a:solidFill>
                  <a:srgbClr val="FF0000"/>
                </a:solidFill>
              </a:rPr>
              <a:t>TODO</a:t>
            </a:r>
            <a:endParaRPr lang="fr-FR" sz="1200" dirty="0">
              <a:solidFill>
                <a:srgbClr val="FF0000"/>
              </a:solidFill>
            </a:endParaRPr>
          </a:p>
        </p:txBody>
      </p:sp>
      <p:cxnSp>
        <p:nvCxnSpPr>
          <p:cNvPr id="105" name="Connecteur droit avec flèche 104"/>
          <p:cNvCxnSpPr>
            <a:stCxn id="38" idx="2"/>
            <a:endCxn id="104" idx="0"/>
          </p:cNvCxnSpPr>
          <p:nvPr/>
        </p:nvCxnSpPr>
        <p:spPr>
          <a:xfrm flipH="1">
            <a:off x="4763493" y="4400580"/>
            <a:ext cx="4761" cy="316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2416744" y="4729162"/>
            <a:ext cx="1196840" cy="762000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</a:rPr>
              <a:t>Social (</a:t>
            </a:r>
            <a:r>
              <a:rPr lang="fr-FR" sz="1200" dirty="0" smtClean="0">
                <a:solidFill>
                  <a:srgbClr val="FF0000"/>
                </a:solidFill>
              </a:rPr>
              <a:t>TODO</a:t>
            </a:r>
            <a:r>
              <a:rPr lang="fr-FR" sz="1200" dirty="0" smtClean="0">
                <a:solidFill>
                  <a:schemeClr val="tx1"/>
                </a:solidFill>
              </a:rPr>
              <a:t>)</a:t>
            </a:r>
            <a:endParaRPr lang="fr-FR" sz="1200" dirty="0">
              <a:solidFill>
                <a:schemeClr val="tx1"/>
              </a:solidFill>
            </a:endParaRPr>
          </a:p>
        </p:txBody>
      </p:sp>
      <p:cxnSp>
        <p:nvCxnSpPr>
          <p:cNvPr id="53" name="Connecteur droit avec flèche 52"/>
          <p:cNvCxnSpPr>
            <a:stCxn id="37" idx="2"/>
            <a:endCxn id="52" idx="0"/>
          </p:cNvCxnSpPr>
          <p:nvPr/>
        </p:nvCxnSpPr>
        <p:spPr>
          <a:xfrm>
            <a:off x="1819275" y="4396950"/>
            <a:ext cx="1195889" cy="332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923571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627075" y="1359877"/>
            <a:ext cx="1008185" cy="12543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err="1" smtClean="0"/>
              <a:t>Category</a:t>
            </a:r>
            <a:endParaRPr lang="fr-FR" sz="1400" b="1" dirty="0" smtClean="0"/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name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7725507" y="1359877"/>
            <a:ext cx="1008185" cy="12543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smtClean="0"/>
              <a:t>Keyword</a:t>
            </a:r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smtClean="0"/>
              <a:t>id</a:t>
            </a:r>
          </a:p>
          <a:p>
            <a:pPr algn="ctr"/>
            <a:r>
              <a:rPr lang="fr-FR" sz="1400" dirty="0" err="1" smtClean="0"/>
              <a:t>name</a:t>
            </a:r>
            <a:endParaRPr lang="en-US" sz="1400" dirty="0"/>
          </a:p>
        </p:txBody>
      </p:sp>
      <p:cxnSp>
        <p:nvCxnSpPr>
          <p:cNvPr id="9" name="Straight Arrow Connector 8"/>
          <p:cNvCxnSpPr>
            <a:stCxn id="5" idx="1"/>
            <a:endCxn id="4" idx="3"/>
          </p:cNvCxnSpPr>
          <p:nvPr/>
        </p:nvCxnSpPr>
        <p:spPr>
          <a:xfrm flipH="1">
            <a:off x="6635260" y="1987062"/>
            <a:ext cx="109024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0832123" y="1359877"/>
            <a:ext cx="1008185" cy="12543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smtClean="0"/>
              <a:t>ETF</a:t>
            </a:r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isin</a:t>
            </a:r>
            <a:endParaRPr lang="fr-FR" sz="1400" dirty="0" smtClean="0"/>
          </a:p>
          <a:p>
            <a:pPr algn="ctr"/>
            <a:r>
              <a:rPr lang="fr-FR" sz="1400" dirty="0" err="1" smtClean="0"/>
              <a:t>name</a:t>
            </a:r>
            <a:endParaRPr lang="fr-FR" sz="1400" dirty="0" smtClean="0"/>
          </a:p>
          <a:p>
            <a:pPr algn="ctr"/>
            <a:r>
              <a:rPr lang="fr-FR" sz="1400" dirty="0" err="1" smtClean="0"/>
              <a:t>desc</a:t>
            </a:r>
            <a:endParaRPr lang="en-US" sz="1400" dirty="0"/>
          </a:p>
        </p:txBody>
      </p:sp>
      <p:cxnSp>
        <p:nvCxnSpPr>
          <p:cNvPr id="11" name="Straight Arrow Connector 10"/>
          <p:cNvCxnSpPr>
            <a:stCxn id="10" idx="1"/>
            <a:endCxn id="5" idx="3"/>
          </p:cNvCxnSpPr>
          <p:nvPr/>
        </p:nvCxnSpPr>
        <p:spPr>
          <a:xfrm flipH="1">
            <a:off x="8733692" y="1987062"/>
            <a:ext cx="2098431" cy="0"/>
          </a:xfrm>
          <a:prstGeom prst="straightConnector1">
            <a:avLst/>
          </a:prstGeom>
          <a:ln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9319846" y="2368061"/>
            <a:ext cx="1008185" cy="9495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err="1" smtClean="0"/>
              <a:t>ETFWeight</a:t>
            </a:r>
            <a:endParaRPr lang="fr-FR" sz="1400" b="1" dirty="0" smtClean="0"/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weight</a:t>
            </a:r>
            <a:endParaRPr lang="en-US" sz="1400" dirty="0"/>
          </a:p>
        </p:txBody>
      </p:sp>
      <p:cxnSp>
        <p:nvCxnSpPr>
          <p:cNvPr id="17" name="Straight Arrow Connector 16"/>
          <p:cNvCxnSpPr>
            <a:stCxn id="15" idx="0"/>
          </p:cNvCxnSpPr>
          <p:nvPr/>
        </p:nvCxnSpPr>
        <p:spPr>
          <a:xfrm flipV="1">
            <a:off x="9823939" y="2004646"/>
            <a:ext cx="11722" cy="363415"/>
          </a:xfrm>
          <a:prstGeom prst="straightConnector1">
            <a:avLst/>
          </a:prstGeom>
          <a:ln>
            <a:prstDash val="dash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7725507" y="4431323"/>
            <a:ext cx="1008185" cy="161778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smtClean="0"/>
              <a:t>Portfolio</a:t>
            </a:r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smtClean="0"/>
              <a:t>Goal</a:t>
            </a:r>
          </a:p>
          <a:p>
            <a:pPr algn="ctr"/>
            <a:r>
              <a:rPr lang="fr-FR" sz="1400" dirty="0" err="1" smtClean="0"/>
              <a:t>risk</a:t>
            </a:r>
            <a:endParaRPr lang="fr-FR" sz="1400" dirty="0" smtClean="0"/>
          </a:p>
          <a:p>
            <a:pPr algn="ctr"/>
            <a:r>
              <a:rPr lang="fr-FR" sz="1400" dirty="0" err="1" smtClean="0"/>
              <a:t>Amount</a:t>
            </a:r>
            <a:endParaRPr lang="fr-FR" sz="1400" dirty="0" smtClean="0"/>
          </a:p>
          <a:p>
            <a:pPr algn="ctr"/>
            <a:r>
              <a:rPr lang="fr-FR" sz="1400" dirty="0" err="1" smtClean="0"/>
              <a:t>Timeframe</a:t>
            </a:r>
            <a:endParaRPr lang="fr-FR" sz="1400" dirty="0" smtClean="0"/>
          </a:p>
          <a:p>
            <a:pPr algn="ctr"/>
            <a:r>
              <a:rPr lang="fr-FR" sz="1400" dirty="0" smtClean="0"/>
              <a:t>cash</a:t>
            </a:r>
          </a:p>
        </p:txBody>
      </p:sp>
      <p:cxnSp>
        <p:nvCxnSpPr>
          <p:cNvPr id="28" name="Elbow Connector 27"/>
          <p:cNvCxnSpPr>
            <a:stCxn id="23" idx="3"/>
            <a:endCxn id="10" idx="2"/>
          </p:cNvCxnSpPr>
          <p:nvPr/>
        </p:nvCxnSpPr>
        <p:spPr>
          <a:xfrm flipV="1">
            <a:off x="8733692" y="2614246"/>
            <a:ext cx="2602524" cy="2625970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296399" y="3774831"/>
            <a:ext cx="1254369" cy="9495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err="1" smtClean="0"/>
              <a:t>EtfsPortfolio</a:t>
            </a:r>
            <a:endParaRPr lang="fr-FR" sz="1400" b="1" dirty="0" smtClean="0"/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smtClean="0"/>
              <a:t>percent</a:t>
            </a:r>
            <a:endParaRPr lang="en-US" sz="1400" dirty="0"/>
          </a:p>
        </p:txBody>
      </p:sp>
      <p:cxnSp>
        <p:nvCxnSpPr>
          <p:cNvPr id="31" name="Straight Arrow Connector 30"/>
          <p:cNvCxnSpPr>
            <a:stCxn id="30" idx="3"/>
          </p:cNvCxnSpPr>
          <p:nvPr/>
        </p:nvCxnSpPr>
        <p:spPr>
          <a:xfrm flipV="1">
            <a:off x="10550768" y="4243754"/>
            <a:ext cx="808893" cy="5862"/>
          </a:xfrm>
          <a:prstGeom prst="straightConnector1">
            <a:avLst/>
          </a:prstGeom>
          <a:ln>
            <a:prstDash val="dash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5" idx="2"/>
            <a:endCxn id="23" idx="0"/>
          </p:cNvCxnSpPr>
          <p:nvPr/>
        </p:nvCxnSpPr>
        <p:spPr>
          <a:xfrm>
            <a:off x="8229600" y="2614246"/>
            <a:ext cx="0" cy="18170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6353907" y="3024553"/>
            <a:ext cx="1008185" cy="9495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err="1" smtClean="0"/>
              <a:t>Strategy</a:t>
            </a:r>
            <a:endParaRPr lang="fr-FR" sz="1400" b="1" dirty="0" smtClean="0"/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weight</a:t>
            </a:r>
            <a:endParaRPr lang="en-US" sz="1400" dirty="0"/>
          </a:p>
        </p:txBody>
      </p:sp>
      <p:cxnSp>
        <p:nvCxnSpPr>
          <p:cNvPr id="40" name="Straight Arrow Connector 39"/>
          <p:cNvCxnSpPr>
            <a:endCxn id="39" idx="3"/>
          </p:cNvCxnSpPr>
          <p:nvPr/>
        </p:nvCxnSpPr>
        <p:spPr>
          <a:xfrm flipH="1" flipV="1">
            <a:off x="7362092" y="3499338"/>
            <a:ext cx="879231" cy="5862"/>
          </a:xfrm>
          <a:prstGeom prst="straightConnector1">
            <a:avLst/>
          </a:prstGeom>
          <a:ln>
            <a:prstDash val="dash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6002214" y="4618892"/>
            <a:ext cx="1008185" cy="125436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fr-FR" sz="1400" b="1" dirty="0" smtClean="0"/>
              <a:t>Client</a:t>
            </a:r>
          </a:p>
          <a:p>
            <a:pPr algn="ctr"/>
            <a:r>
              <a:rPr lang="fr-FR" sz="1400" dirty="0" smtClean="0"/>
              <a:t>----</a:t>
            </a:r>
          </a:p>
          <a:p>
            <a:pPr algn="ctr"/>
            <a:r>
              <a:rPr lang="fr-FR" sz="1400" dirty="0" err="1" smtClean="0"/>
              <a:t>name</a:t>
            </a:r>
            <a:endParaRPr lang="en-US" sz="1400" dirty="0"/>
          </a:p>
        </p:txBody>
      </p:sp>
      <p:cxnSp>
        <p:nvCxnSpPr>
          <p:cNvPr id="46" name="Straight Arrow Connector 45"/>
          <p:cNvCxnSpPr>
            <a:stCxn id="45" idx="3"/>
            <a:endCxn id="23" idx="1"/>
          </p:cNvCxnSpPr>
          <p:nvPr/>
        </p:nvCxnSpPr>
        <p:spPr>
          <a:xfrm flipV="1">
            <a:off x="7010399" y="5240216"/>
            <a:ext cx="715108" cy="58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40677" y="820616"/>
            <a:ext cx="5499775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Modèle de gestion du portefeuille client</a:t>
            </a:r>
          </a:p>
          <a:p>
            <a:endParaRPr lang="fr-FR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Les mots clefs sont regroupés en catégories</a:t>
            </a:r>
          </a:p>
          <a:p>
            <a:pPr lvl="1">
              <a:buFontTx/>
              <a:buChar char="-"/>
            </a:pPr>
            <a:r>
              <a:rPr lang="fr-FR" sz="1400" dirty="0" smtClean="0"/>
              <a:t> country: FR, US, BE, CH</a:t>
            </a:r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fr-FR" sz="1400" dirty="0" err="1" smtClean="0"/>
              <a:t>region</a:t>
            </a:r>
            <a:r>
              <a:rPr lang="fr-FR" sz="1400" dirty="0" smtClean="0"/>
              <a:t>: Europe, </a:t>
            </a:r>
            <a:r>
              <a:rPr lang="fr-FR" sz="1400" dirty="0" err="1" smtClean="0"/>
              <a:t>Eurozone</a:t>
            </a:r>
            <a:r>
              <a:rPr lang="fr-FR" sz="1400" dirty="0" smtClean="0"/>
              <a:t>, Latin </a:t>
            </a:r>
            <a:r>
              <a:rPr lang="fr-FR" sz="1400" dirty="0" err="1" smtClean="0"/>
              <a:t>America</a:t>
            </a:r>
            <a:endParaRPr lang="fr-FR" sz="1400" dirty="0" smtClean="0"/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fr-FR" sz="1400" dirty="0" err="1" smtClean="0"/>
              <a:t>sector</a:t>
            </a:r>
            <a:r>
              <a:rPr lang="fr-FR" sz="1400" dirty="0" smtClean="0"/>
              <a:t>: </a:t>
            </a:r>
            <a:r>
              <a:rPr lang="fr-FR" sz="1400" dirty="0" err="1" smtClean="0"/>
              <a:t>Financials</a:t>
            </a:r>
            <a:r>
              <a:rPr lang="fr-FR" sz="1400" dirty="0" smtClean="0"/>
              <a:t>, </a:t>
            </a:r>
            <a:r>
              <a:rPr lang="fr-FR" sz="1400" dirty="0" err="1" smtClean="0"/>
              <a:t>Technology</a:t>
            </a:r>
            <a:r>
              <a:rPr lang="fr-FR" sz="1400" dirty="0" smtClean="0"/>
              <a:t>, </a:t>
            </a:r>
            <a:r>
              <a:rPr lang="fr-FR" sz="1400" dirty="0" err="1" smtClean="0"/>
              <a:t>Industry</a:t>
            </a:r>
            <a:endParaRPr lang="fr-FR" sz="1400" dirty="0" smtClean="0"/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fr-FR" sz="1400" dirty="0" err="1" smtClean="0"/>
              <a:t>thematic</a:t>
            </a:r>
            <a:r>
              <a:rPr lang="fr-FR" sz="1400" dirty="0" smtClean="0"/>
              <a:t>: </a:t>
            </a:r>
            <a:r>
              <a:rPr lang="fr-FR" sz="1400" dirty="0" err="1" smtClean="0"/>
              <a:t>Sustainable</a:t>
            </a:r>
            <a:r>
              <a:rPr lang="fr-FR" sz="1400" dirty="0" smtClean="0"/>
              <a:t> </a:t>
            </a:r>
            <a:r>
              <a:rPr lang="fr-FR" sz="1400" dirty="0" err="1" smtClean="0"/>
              <a:t>Development</a:t>
            </a:r>
            <a:r>
              <a:rPr lang="fr-FR" sz="1400" dirty="0" smtClean="0"/>
              <a:t>, Gold</a:t>
            </a:r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fr-FR" sz="1400" dirty="0" err="1" smtClean="0"/>
              <a:t>broad</a:t>
            </a:r>
            <a:r>
              <a:rPr lang="fr-FR" sz="1400" dirty="0" smtClean="0"/>
              <a:t>: World</a:t>
            </a:r>
          </a:p>
          <a:p>
            <a:pPr>
              <a:buFontTx/>
              <a:buChar char="-"/>
            </a:pPr>
            <a:r>
              <a:rPr lang="fr-FR" sz="1400" dirty="0" smtClean="0"/>
              <a:t> Un ETF est caractérisé par un ISIN, un nom, une description et</a:t>
            </a:r>
            <a:r>
              <a:rPr lang="en-US" sz="1400" dirty="0" smtClean="0"/>
              <a:t/>
            </a:r>
            <a:br>
              <a:rPr lang="en-US" sz="1400" dirty="0" smtClean="0"/>
            </a:br>
            <a:r>
              <a:rPr lang="en-US" sz="1400" dirty="0" smtClean="0"/>
              <a:t>  un </a:t>
            </a:r>
            <a:r>
              <a:rPr lang="en-US" sz="1400" dirty="0" err="1" smtClean="0"/>
              <a:t>groupe</a:t>
            </a:r>
            <a:r>
              <a:rPr lang="en-US" sz="1400" dirty="0" smtClean="0"/>
              <a:t> de (clef, </a:t>
            </a:r>
            <a:r>
              <a:rPr lang="en-US" sz="1400" dirty="0" err="1" smtClean="0"/>
              <a:t>poid</a:t>
            </a:r>
            <a:r>
              <a:rPr lang="en-US" sz="1400" dirty="0" smtClean="0"/>
              <a:t>)</a:t>
            </a:r>
          </a:p>
          <a:p>
            <a:pPr lvl="1">
              <a:buFontTx/>
              <a:buChar char="-"/>
            </a:pPr>
            <a:r>
              <a:rPr lang="fr-FR" sz="1400" dirty="0" smtClean="0"/>
              <a:t> </a:t>
            </a:r>
            <a:r>
              <a:rPr lang="en-US" sz="1400" dirty="0" smtClean="0"/>
              <a:t>FR0007052782:</a:t>
            </a:r>
          </a:p>
          <a:p>
            <a:pPr lvl="2">
              <a:buFontTx/>
              <a:buChar char="-"/>
            </a:pPr>
            <a:r>
              <a:rPr lang="fr-FR" sz="1400" dirty="0" smtClean="0"/>
              <a:t> (</a:t>
            </a:r>
            <a:r>
              <a:rPr lang="fr-FR" sz="1400" dirty="0" err="1" smtClean="0"/>
              <a:t>fr</a:t>
            </a:r>
            <a:r>
              <a:rPr lang="fr-FR" sz="1400" dirty="0" smtClean="0"/>
              <a:t>, 1), (</a:t>
            </a:r>
            <a:r>
              <a:rPr lang="fr-FR" sz="1400" dirty="0" err="1" smtClean="0"/>
              <a:t>Industry</a:t>
            </a:r>
            <a:r>
              <a:rPr lang="fr-FR" sz="1400" dirty="0" smtClean="0"/>
              <a:t>, 22.2), (</a:t>
            </a:r>
            <a:r>
              <a:rPr lang="fr-FR" sz="1400" dirty="0" err="1" smtClean="0"/>
              <a:t>Financials</a:t>
            </a:r>
            <a:r>
              <a:rPr lang="fr-FR" sz="1400" dirty="0" smtClean="0"/>
              <a:t>, 17.2), (</a:t>
            </a:r>
            <a:r>
              <a:rPr lang="fr-FR" sz="1400" dirty="0" err="1" smtClean="0"/>
              <a:t>Technology</a:t>
            </a:r>
            <a:r>
              <a:rPr lang="fr-FR" sz="1400" dirty="0" smtClean="0"/>
              <a:t>, 10.1)</a:t>
            </a:r>
            <a:endParaRPr lang="en-US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 Un client possède un portefeuille</a:t>
            </a:r>
            <a:endParaRPr lang="en-US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 Un portefeuille est caractérisé par un objectif, un risque, le montant </a:t>
            </a:r>
            <a:br>
              <a:rPr lang="fr-FR" sz="1400" dirty="0" smtClean="0"/>
            </a:br>
            <a:r>
              <a:rPr lang="fr-FR" sz="1400" dirty="0" smtClean="0"/>
              <a:t>  d’investissement mensuel, le </a:t>
            </a:r>
            <a:r>
              <a:rPr lang="fr-FR" sz="1400" dirty="0" err="1" smtClean="0"/>
              <a:t>timeframe</a:t>
            </a:r>
            <a:r>
              <a:rPr lang="fr-FR" sz="1400" dirty="0" smtClean="0"/>
              <a:t>, le cash initial et la stratégie</a:t>
            </a:r>
            <a:br>
              <a:rPr lang="fr-FR" sz="1400" dirty="0" smtClean="0"/>
            </a:br>
            <a:r>
              <a:rPr lang="fr-FR" sz="1400" dirty="0" smtClean="0"/>
              <a:t>  d’investissement et un ensemble d’</a:t>
            </a:r>
            <a:r>
              <a:rPr lang="fr-FR" sz="1400" dirty="0" err="1" smtClean="0"/>
              <a:t>ETFs</a:t>
            </a:r>
            <a:r>
              <a:rPr lang="fr-FR" sz="1400" dirty="0" smtClean="0"/>
              <a:t> (</a:t>
            </a:r>
            <a:r>
              <a:rPr lang="fr-FR" sz="1400" dirty="0" err="1" smtClean="0"/>
              <a:t>etf</a:t>
            </a:r>
            <a:r>
              <a:rPr lang="fr-FR" sz="1400" dirty="0" smtClean="0"/>
              <a:t>, pourcentage)</a:t>
            </a:r>
          </a:p>
          <a:p>
            <a:pPr>
              <a:buFontTx/>
              <a:buChar char="-"/>
            </a:pPr>
            <a:r>
              <a:rPr lang="fr-FR" sz="1400" dirty="0" smtClean="0"/>
              <a:t> La stratégie d’un portefeuille est définie par un ensemble de (clef, </a:t>
            </a:r>
            <a:r>
              <a:rPr lang="fr-FR" sz="1400" dirty="0" err="1" smtClean="0"/>
              <a:t>poid</a:t>
            </a:r>
            <a:r>
              <a:rPr lang="fr-FR" sz="1400" dirty="0" smtClean="0"/>
              <a:t>)</a:t>
            </a:r>
          </a:p>
          <a:p>
            <a:pPr lvl="1">
              <a:buFontTx/>
              <a:buChar char="-"/>
            </a:pPr>
            <a:r>
              <a:rPr lang="fr-FR" sz="1400" dirty="0" smtClean="0"/>
              <a:t> (</a:t>
            </a:r>
            <a:r>
              <a:rPr lang="fr-FR" sz="1400" dirty="0" err="1" smtClean="0"/>
              <a:t>fr</a:t>
            </a:r>
            <a:r>
              <a:rPr lang="fr-FR" sz="1400" dirty="0" smtClean="0"/>
              <a:t>, 1), (us, 1), (</a:t>
            </a:r>
            <a:r>
              <a:rPr lang="fr-FR" sz="1400" dirty="0" err="1" smtClean="0"/>
              <a:t>be</a:t>
            </a:r>
            <a:r>
              <a:rPr lang="fr-FR" sz="1400" dirty="0" smtClean="0"/>
              <a:t>, 3), (</a:t>
            </a:r>
            <a:r>
              <a:rPr lang="fr-FR" sz="1400" dirty="0" err="1" smtClean="0"/>
              <a:t>ch</a:t>
            </a:r>
            <a:r>
              <a:rPr lang="fr-FR" sz="1400" dirty="0" smtClean="0"/>
              <a:t>, 2)</a:t>
            </a:r>
          </a:p>
          <a:p>
            <a:pPr lvl="1">
              <a:buFontTx/>
              <a:buChar char="-"/>
            </a:pPr>
            <a:r>
              <a:rPr lang="fr-FR" sz="1400" dirty="0" smtClean="0"/>
              <a:t> (</a:t>
            </a:r>
            <a:r>
              <a:rPr lang="fr-FR" sz="1400" dirty="0" err="1" smtClean="0"/>
              <a:t>Financials</a:t>
            </a:r>
            <a:r>
              <a:rPr lang="fr-FR" sz="1400" dirty="0" smtClean="0"/>
              <a:t>, 1) , (</a:t>
            </a:r>
            <a:r>
              <a:rPr lang="fr-FR" sz="1400" dirty="0" err="1" smtClean="0"/>
              <a:t>Technology</a:t>
            </a:r>
            <a:r>
              <a:rPr lang="fr-FR" sz="1400" dirty="0" smtClean="0"/>
              <a:t> , 1), (Utilities, 2)</a:t>
            </a:r>
          </a:p>
          <a:p>
            <a:pPr lvl="1">
              <a:buFontTx/>
              <a:buChar char="-"/>
            </a:pPr>
            <a:r>
              <a:rPr lang="fr-FR" sz="1400" dirty="0" smtClean="0"/>
              <a:t> (</a:t>
            </a:r>
            <a:r>
              <a:rPr lang="fr-FR" sz="1400" dirty="0" err="1" smtClean="0"/>
              <a:t>Sustainable</a:t>
            </a:r>
            <a:r>
              <a:rPr lang="fr-FR" sz="1400" dirty="0" smtClean="0"/>
              <a:t> </a:t>
            </a:r>
            <a:r>
              <a:rPr lang="fr-FR" sz="1400" dirty="0" err="1" smtClean="0"/>
              <a:t>Development</a:t>
            </a:r>
            <a:r>
              <a:rPr lang="fr-FR" sz="1400" dirty="0" smtClean="0"/>
              <a:t>, 1), (Gold, 1)</a:t>
            </a:r>
          </a:p>
          <a:p>
            <a:pPr lvl="1">
              <a:buFontTx/>
              <a:buChar char="-"/>
            </a:pPr>
            <a:r>
              <a:rPr lang="fr-FR" sz="1400" dirty="0" smtClean="0"/>
              <a:t> (World, 1)</a:t>
            </a:r>
          </a:p>
        </p:txBody>
      </p:sp>
    </p:spTree>
    <p:extLst>
      <p:ext uri="{BB962C8B-B14F-4D97-AF65-F5344CB8AC3E}">
        <p14:creationId xmlns:p14="http://schemas.microsoft.com/office/powerpoint/2010/main" xmlns="" val="108949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/>
        </p:nvSpPr>
        <p:spPr>
          <a:xfrm>
            <a:off x="211015" y="281354"/>
            <a:ext cx="11716990" cy="643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Algo</a:t>
            </a:r>
            <a:r>
              <a:rPr lang="fr-FR" sz="2000" dirty="0" smtClean="0"/>
              <a:t>: Génération d’un portefeuille à partir d’un catalogue d’</a:t>
            </a:r>
            <a:r>
              <a:rPr lang="fr-FR" sz="2000" dirty="0" err="1" smtClean="0"/>
              <a:t>ETFs</a:t>
            </a:r>
            <a:r>
              <a:rPr lang="fr-FR" sz="2000" dirty="0" smtClean="0"/>
              <a:t> et une stratégie</a:t>
            </a:r>
            <a:endParaRPr lang="en-US" sz="2000" dirty="0" smtClean="0"/>
          </a:p>
          <a:p>
            <a:endParaRPr lang="fr-FR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 Soit une liste de mots clefs (</a:t>
            </a:r>
            <a:r>
              <a:rPr lang="fr-FR" sz="1400" i="1" dirty="0" smtClean="0"/>
              <a:t>a1, a2, a3, b1, b2, b3, c1, c2, c3) </a:t>
            </a:r>
            <a:r>
              <a:rPr lang="fr-FR" sz="1400" dirty="0" smtClean="0"/>
              <a:t>regroupés par catégories:  </a:t>
            </a:r>
            <a:r>
              <a:rPr lang="fr-FR" sz="1400" i="1" dirty="0" smtClean="0"/>
              <a:t>A = (a1, a2, a3), B = (b1, b2, b3), C = (c1, c2, c3)</a:t>
            </a:r>
          </a:p>
          <a:p>
            <a:pPr>
              <a:buFontTx/>
              <a:buChar char="-"/>
            </a:pPr>
            <a:r>
              <a:rPr lang="fr-FR" sz="1400" dirty="0" smtClean="0"/>
              <a:t> Soit une liste d’</a:t>
            </a:r>
            <a:r>
              <a:rPr lang="fr-FR" sz="1400" dirty="0" err="1" smtClean="0"/>
              <a:t>ETFs</a:t>
            </a:r>
            <a:r>
              <a:rPr lang="fr-FR" sz="1400" dirty="0" smtClean="0"/>
              <a:t> (</a:t>
            </a:r>
            <a:r>
              <a:rPr lang="fr-FR" sz="1400" i="1" dirty="0" smtClean="0"/>
              <a:t>etf1, etf2, etf3, etf4, etf5)</a:t>
            </a:r>
          </a:p>
          <a:p>
            <a:pPr>
              <a:buFontTx/>
              <a:buChar char="-"/>
            </a:pPr>
            <a:endParaRPr lang="fr-FR" sz="1400" i="1" dirty="0" smtClean="0"/>
          </a:p>
          <a:p>
            <a:pPr>
              <a:buFontTx/>
              <a:buChar char="-"/>
            </a:pPr>
            <a:r>
              <a:rPr lang="fr-FR" sz="1400" dirty="0" smtClean="0"/>
              <a:t> On peut représenter notre catalogue de produits </a:t>
            </a:r>
            <a:r>
              <a:rPr lang="fr-FR" sz="1400" dirty="0" err="1" smtClean="0"/>
              <a:t>ETFs</a:t>
            </a:r>
            <a:r>
              <a:rPr lang="fr-FR" sz="1400" dirty="0" smtClean="0"/>
              <a:t> sous la forme d’une matrice de poids W :</a:t>
            </a:r>
          </a:p>
          <a:p>
            <a:pPr>
              <a:buFontTx/>
              <a:buChar char="-"/>
            </a:pPr>
            <a:endParaRPr lang="fr-FR" sz="1400" dirty="0" smtClean="0"/>
          </a:p>
          <a:p>
            <a:pPr>
              <a:buFontTx/>
              <a:buChar char="-"/>
            </a:pPr>
            <a:endParaRPr lang="fr-FR" sz="1400" dirty="0" smtClean="0"/>
          </a:p>
          <a:p>
            <a:r>
              <a:rPr lang="fr-FR" sz="1400" dirty="0" smtClean="0"/>
              <a:t>				Les poids </a:t>
            </a:r>
            <a:r>
              <a:rPr lang="fr-FR" sz="1400" i="1" dirty="0" err="1" smtClean="0"/>
              <a:t>w</a:t>
            </a:r>
            <a:r>
              <a:rPr lang="fr-FR" sz="1400" i="1" baseline="-25000" dirty="0" err="1" smtClean="0"/>
              <a:t>ij</a:t>
            </a:r>
            <a:r>
              <a:rPr lang="fr-FR" sz="1400" baseline="-25000" dirty="0" smtClean="0"/>
              <a:t> </a:t>
            </a:r>
            <a:r>
              <a:rPr lang="fr-FR" sz="1400" dirty="0" smtClean="0"/>
              <a:t>représente la relation qu’un ETF peut avoir avec un mot clef.</a:t>
            </a:r>
          </a:p>
          <a:p>
            <a:r>
              <a:rPr lang="fr-FR" sz="1400" dirty="0" smtClean="0"/>
              <a:t>  </a:t>
            </a:r>
          </a:p>
          <a:p>
            <a:endParaRPr lang="fr-FR" sz="1400" dirty="0" smtClean="0"/>
          </a:p>
          <a:p>
            <a:endParaRPr lang="fr-FR" sz="1400" dirty="0" smtClean="0"/>
          </a:p>
          <a:p>
            <a:endParaRPr lang="fr-FR" sz="1400" dirty="0" smtClean="0"/>
          </a:p>
          <a:p>
            <a:r>
              <a:rPr lang="fr-FR" sz="1400" dirty="0" smtClean="0"/>
              <a:t>En se basant sur ce catalogue, on peut établir un formulaire (questionnaire) qui permet à un client de spécifier ses préférences d’investissement (=&gt; stratégie).</a:t>
            </a:r>
          </a:p>
          <a:p>
            <a:endParaRPr lang="fr-FR" sz="1400" dirty="0" smtClean="0"/>
          </a:p>
          <a:p>
            <a:pPr>
              <a:buFontTx/>
              <a:buChar char="-"/>
            </a:pPr>
            <a:r>
              <a:rPr lang="fr-FR" sz="1400" dirty="0" smtClean="0"/>
              <a:t>Soit la matrice de préférences  (S) suivante :</a:t>
            </a:r>
          </a:p>
          <a:p>
            <a:r>
              <a:rPr lang="fr-FR" sz="1400" dirty="0" smtClean="0"/>
              <a:t>			</a:t>
            </a:r>
          </a:p>
          <a:p>
            <a:r>
              <a:rPr lang="fr-FR" sz="1400" dirty="0" smtClean="0"/>
              <a:t>	</a:t>
            </a:r>
          </a:p>
          <a:p>
            <a:r>
              <a:rPr lang="fr-FR" sz="1400" dirty="0" smtClean="0"/>
              <a:t>	 S(</a:t>
            </a:r>
            <a:r>
              <a:rPr lang="fr-FR" sz="1400" i="1" dirty="0" smtClean="0"/>
              <a:t>a1, a2, a3, b1, b2, b3, c1, c2, c3)  = 		</a:t>
            </a:r>
            <a:r>
              <a:rPr lang="fr-FR" sz="1400" dirty="0" smtClean="0"/>
              <a:t>Le  portefeuille correspondant est donnée par la formule </a:t>
            </a:r>
            <a:r>
              <a:rPr lang="fr-FR" sz="1400" b="1" i="1" dirty="0" smtClean="0"/>
              <a:t>P = W x S</a:t>
            </a:r>
            <a:endParaRPr lang="fr-FR" sz="1400" dirty="0" smtClean="0"/>
          </a:p>
          <a:p>
            <a:r>
              <a:rPr lang="fr-FR" sz="1400" dirty="0" smtClean="0"/>
              <a:t>					Soit:</a:t>
            </a:r>
          </a:p>
          <a:p>
            <a:endParaRPr lang="fr-FR" sz="1400" dirty="0" smtClean="0"/>
          </a:p>
          <a:p>
            <a:endParaRPr lang="fr-FR" sz="1400" dirty="0" smtClean="0"/>
          </a:p>
          <a:p>
            <a:endParaRPr lang="fr-FR" sz="1400" dirty="0" smtClean="0"/>
          </a:p>
          <a:p>
            <a:r>
              <a:rPr lang="fr-FR" sz="1400" dirty="0" smtClean="0"/>
              <a:t>									Soit donc </a:t>
            </a:r>
            <a:r>
              <a:rPr lang="fr-FR" sz="1400" b="1" dirty="0" smtClean="0"/>
              <a:t>P = (etf4, etf5, etf1, etf2, etf3)</a:t>
            </a:r>
            <a:endParaRPr lang="fr-FR" sz="1400" dirty="0" smtClean="0"/>
          </a:p>
          <a:p>
            <a:endParaRPr lang="fr-FR" sz="1400" i="1" dirty="0" smtClean="0"/>
          </a:p>
          <a:p>
            <a:endParaRPr lang="fr-FR" sz="1400" i="1" dirty="0" smtClean="0"/>
          </a:p>
          <a:p>
            <a:endParaRPr lang="fr-FR" sz="1400" i="1" dirty="0" smtClean="0"/>
          </a:p>
          <a:p>
            <a:endParaRPr lang="fr-FR" sz="1400" i="1" dirty="0" smtClean="0"/>
          </a:p>
          <a:p>
            <a:endParaRPr lang="fr-FR" sz="1400" dirty="0" smtClean="0"/>
          </a:p>
        </p:txBody>
      </p:sp>
      <p:grpSp>
        <p:nvGrpSpPr>
          <p:cNvPr id="2" name="Group 26"/>
          <p:cNvGrpSpPr/>
          <p:nvPr/>
        </p:nvGrpSpPr>
        <p:grpSpPr>
          <a:xfrm>
            <a:off x="1008185" y="1746738"/>
            <a:ext cx="2532184" cy="1324708"/>
            <a:chOff x="1324708" y="3845169"/>
            <a:chExt cx="2532184" cy="1324708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t="5955" r="33900" b="23448"/>
            <a:stretch>
              <a:fillRect/>
            </a:stretch>
          </p:blipFill>
          <p:spPr bwMode="auto">
            <a:xfrm>
              <a:off x="1691054" y="3845169"/>
              <a:ext cx="2165838" cy="132470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" name="TextBox 21"/>
            <p:cNvSpPr txBox="1"/>
            <p:nvPr/>
          </p:nvSpPr>
          <p:spPr>
            <a:xfrm>
              <a:off x="1770185" y="3845169"/>
              <a:ext cx="207498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100" i="1" dirty="0" smtClean="0"/>
                <a:t>a1  a2  a3  b1  b2  b3  c1   c2   c3</a:t>
              </a:r>
              <a:endParaRPr lang="en-US" sz="1100" i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324708" y="4138246"/>
              <a:ext cx="48064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i="1" dirty="0" smtClean="0"/>
                <a:t>etf1</a:t>
              </a:r>
            </a:p>
            <a:p>
              <a:r>
                <a:rPr lang="fr-FR" sz="1200" i="1" dirty="0" smtClean="0"/>
                <a:t>etf2</a:t>
              </a:r>
            </a:p>
            <a:p>
              <a:r>
                <a:rPr lang="fr-FR" sz="1200" i="1" dirty="0" smtClean="0"/>
                <a:t>etf3</a:t>
              </a:r>
            </a:p>
            <a:p>
              <a:r>
                <a:rPr lang="fr-FR" sz="1200" i="1" dirty="0" smtClean="0"/>
                <a:t>etf4</a:t>
              </a:r>
            </a:p>
            <a:p>
              <a:r>
                <a:rPr lang="fr-FR" sz="1200" i="1" dirty="0" smtClean="0"/>
                <a:t>etf5</a:t>
              </a:r>
              <a:endParaRPr lang="en-US" sz="1200" i="1" dirty="0"/>
            </a:p>
          </p:txBody>
        </p:sp>
      </p:grpSp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2" cstate="print"/>
          <a:srcRect t="16576" r="34257" b="22823"/>
          <a:stretch>
            <a:fillRect/>
          </a:stretch>
        </p:blipFill>
        <p:spPr bwMode="auto">
          <a:xfrm>
            <a:off x="4996963" y="4724400"/>
            <a:ext cx="2154115" cy="1137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2" cstate="print"/>
          <a:srcRect l="68963" t="-292" r="18514" b="2831"/>
          <a:stretch>
            <a:fillRect/>
          </a:stretch>
        </p:blipFill>
        <p:spPr bwMode="auto">
          <a:xfrm>
            <a:off x="3915507" y="3540368"/>
            <a:ext cx="410307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2" cstate="print"/>
          <a:srcRect l="65743" t="-292" r="-808" b="2831"/>
          <a:stretch>
            <a:fillRect/>
          </a:stretch>
        </p:blipFill>
        <p:spPr bwMode="auto">
          <a:xfrm>
            <a:off x="7139354" y="4419599"/>
            <a:ext cx="1148861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08949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C79CFE66-F3ED-4E08-A8DA-7CF76A96F490" descr="21BE79FE-E96F-4AC8-8ED1-4D05A5327EDA@netinar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05889" y="2933576"/>
            <a:ext cx="478155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E36F2355-AA49-430F-9D23-F06564F10C78" descr="E8392F98-96F3-4769-A88E-41EB2B462B6D@netinar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09953" y="2767321"/>
            <a:ext cx="478155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 l="50000" t="8496" r="625" b="2734"/>
          <a:stretch>
            <a:fillRect/>
          </a:stretch>
        </p:blipFill>
        <p:spPr bwMode="auto">
          <a:xfrm>
            <a:off x="361951" y="1485900"/>
            <a:ext cx="5523117" cy="397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800100" y="914400"/>
            <a:ext cx="48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Page d’accueil (photo à recentrer)</a:t>
            </a:r>
            <a:endParaRPr lang="en-US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 l="50078" t="8691" r="1172" b="2539"/>
          <a:stretch>
            <a:fillRect/>
          </a:stretch>
        </p:blipFill>
        <p:spPr bwMode="auto">
          <a:xfrm>
            <a:off x="6368264" y="1457325"/>
            <a:ext cx="5413972" cy="3943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6572250" y="914400"/>
            <a:ext cx="422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Questionnaire qui êtes-vous 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93D0855C-0229-44F2-875C-AA747CB90340" descr="37488C1C-F1AD-4646-9B38-3A40B9DFAD66@netinar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50011" y="1256885"/>
            <a:ext cx="5775486" cy="3842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DC5A60DE-27B1-4754-BDCC-E0DE53676C4B" descr="FCB48820-B430-49F7-B6FB-593BEB32473F@netinar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5172" y="1257299"/>
            <a:ext cx="5246264" cy="3853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566057" y="798285"/>
            <a:ext cx="532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Récap</a:t>
            </a:r>
            <a:r>
              <a:rPr lang="fr-FR" dirty="0" smtClean="0"/>
              <a:t> / alertes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095988" y="682174"/>
            <a:ext cx="669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Formulaire création de compte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40207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458DB36D-1B73-47F1-992E-E74B423A3A90" descr="34D1B7E6-A0F7-46FA-98E3-0A46623DB711@netinar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4123" y="1277815"/>
            <a:ext cx="5717797" cy="4009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4" name="0C2F65EA-8454-439D-A206-3D47E6FEEB82" descr="EA1BB877-5160-429A-B3FD-03213F5FA83A@netinar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218464" y="1240970"/>
            <a:ext cx="5442596" cy="4033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217715" y="580569"/>
            <a:ext cx="5675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Investir + visualisation 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1141" y="580575"/>
            <a:ext cx="5457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Etape 2 : ajuster le montant,  revoir stratégie, ajuster le montant, mode expert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28246" y="5509846"/>
            <a:ext cx="53808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smtClean="0"/>
              <a:t>Possibilité de naviguer librement dans l’arbre </a:t>
            </a:r>
            <a:br>
              <a:rPr lang="fr-FR" sz="1400" dirty="0" smtClean="0"/>
            </a:br>
            <a:r>
              <a:rPr lang="fr-FR" sz="1400" dirty="0" smtClean="0"/>
              <a:t>deux sélections = possibilité d’ajuster l’intensité d’investissement (un peu, beaucoup…)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1324708" y="1922585"/>
            <a:ext cx="36107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Phrase récapitulative « je veux investir en France… » </a:t>
            </a:r>
            <a:endParaRPr 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9941169" y="3071446"/>
            <a:ext cx="16060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Retirer de l’argent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FAC91106-8EBB-49F8-8233-7BE6BC9C0007" descr="A1F38957-5A1B-430C-BA97-16654411F6D8@netinary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504" y="1647928"/>
            <a:ext cx="5780396" cy="40416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217704" y="899884"/>
            <a:ext cx="5326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Récapitulatif avant investissement (+ pop-up « Confirmer investissement»)</a:t>
            </a: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 l="49950" t="7774" r="156"/>
          <a:stretch>
            <a:fillRect/>
          </a:stretch>
        </p:blipFill>
        <p:spPr bwMode="auto">
          <a:xfrm>
            <a:off x="6183086" y="1531257"/>
            <a:ext cx="5660571" cy="41852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6299195" y="1045029"/>
            <a:ext cx="5834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Synthèse du portefeuille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677400" y="5057775"/>
            <a:ext cx="20097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/>
              <a:t>Description de la stratégie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4258</TotalTime>
  <Words>745</Words>
  <Application>Microsoft Office PowerPoint</Application>
  <PresentationFormat>Custom</PresentationFormat>
  <Paragraphs>202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Thème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Hadrien Devichi</dc:creator>
  <cp:lastModifiedBy>Hadrien DEVICHI (hdevichi022706)</cp:lastModifiedBy>
  <cp:revision>65</cp:revision>
  <dcterms:created xsi:type="dcterms:W3CDTF">2015-12-29T13:54:56Z</dcterms:created>
  <dcterms:modified xsi:type="dcterms:W3CDTF">2016-01-08T18:07:40Z</dcterms:modified>
</cp:coreProperties>
</file>

<file path=docProps/thumbnail.jpeg>
</file>